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13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D59AD524-4682-44FA-8A3E-824286E8AA66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6EB0F4E4-9612-4919-873B-9245D8C06805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4600"/>
            <a:ext cx="23463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66092" y="434340"/>
            <a:ext cx="10034954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/>
              <a:t>男女共同参画講演会　申込書（個人用）</a:t>
            </a:r>
            <a:endParaRPr kumimoji="1" lang="en-US" altLang="ja-JP" sz="4000" b="1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sz="2000" dirty="0" smtClean="0"/>
              <a:t>（</a:t>
            </a:r>
            <a:r>
              <a:rPr kumimoji="1" lang="ja-JP" altLang="en-US" sz="2000" dirty="0"/>
              <a:t>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7695137" y="9717530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1570371" y="9749915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 smtClean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114436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令和３年１０月２９日（金）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20578" y="11155680"/>
            <a:ext cx="5492041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r>
              <a:rPr lang="en-US" altLang="ja-JP" dirty="0" smtClean="0">
                <a:solidFill>
                  <a:schemeClr val="tx1"/>
                </a:solidFill>
              </a:rPr>
              <a:t>FAX</a:t>
            </a:r>
            <a:r>
              <a:rPr lang="ja-JP" altLang="en-US" dirty="0" smtClean="0">
                <a:solidFill>
                  <a:schemeClr val="tx1"/>
                </a:solidFill>
              </a:rPr>
              <a:t>または、右下の</a:t>
            </a:r>
            <a:r>
              <a:rPr lang="en-US" altLang="ja-JP" dirty="0" smtClean="0">
                <a:solidFill>
                  <a:schemeClr val="tx1"/>
                </a:solidFill>
              </a:rPr>
              <a:t>QR</a:t>
            </a:r>
            <a:r>
              <a:rPr lang="ja-JP" altLang="en-US" dirty="0">
                <a:solidFill>
                  <a:schemeClr val="tx1"/>
                </a:solidFill>
              </a:rPr>
              <a:t>コード</a:t>
            </a:r>
            <a:r>
              <a:rPr lang="ja-JP" altLang="en-US" dirty="0" smtClean="0">
                <a:solidFill>
                  <a:schemeClr val="tx1"/>
                </a:solidFill>
              </a:rPr>
              <a:t>から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①</a:t>
            </a:r>
            <a:r>
              <a:rPr lang="ja-JP" altLang="en-US" sz="2000" dirty="0">
                <a:solidFill>
                  <a:schemeClr val="tx1"/>
                </a:solidFill>
              </a:rPr>
              <a:t>参加者</a:t>
            </a:r>
            <a:r>
              <a:rPr lang="ja-JP" altLang="en-US" sz="2000" dirty="0" smtClean="0">
                <a:solidFill>
                  <a:schemeClr val="tx1"/>
                </a:solidFill>
              </a:rPr>
              <a:t>氏名</a:t>
            </a:r>
            <a:r>
              <a:rPr lang="ja-JP" altLang="ja-JP" sz="2000" dirty="0" smtClean="0">
                <a:solidFill>
                  <a:schemeClr val="tx1"/>
                </a:solidFill>
              </a:rPr>
              <a:t>（</a:t>
            </a:r>
            <a:r>
              <a:rPr lang="ja-JP" altLang="ja-JP" sz="2000" dirty="0">
                <a:solidFill>
                  <a:schemeClr val="tx1"/>
                </a:solidFill>
              </a:rPr>
              <a:t>ふりがな）</a:t>
            </a: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②住所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③連絡先（</a:t>
            </a:r>
            <a:r>
              <a:rPr lang="en-US" altLang="ja-JP" sz="2000" dirty="0" smtClean="0">
                <a:solidFill>
                  <a:schemeClr val="tx1"/>
                </a:solidFill>
              </a:rPr>
              <a:t>TEL</a:t>
            </a:r>
            <a:r>
              <a:rPr lang="ja-JP" altLang="en-US" sz="2000" dirty="0" smtClean="0">
                <a:solidFill>
                  <a:schemeClr val="tx1"/>
                </a:solidFill>
              </a:rPr>
              <a:t>・</a:t>
            </a:r>
            <a:r>
              <a:rPr lang="en-US" altLang="ja-JP" sz="2000" dirty="0" smtClean="0">
                <a:solidFill>
                  <a:schemeClr val="tx1"/>
                </a:solidFill>
              </a:rPr>
              <a:t>E</a:t>
            </a:r>
            <a:r>
              <a:rPr lang="ja-JP" altLang="en-US" sz="2000" dirty="0" smtClean="0">
                <a:solidFill>
                  <a:schemeClr val="tx1"/>
                </a:solidFill>
              </a:rPr>
              <a:t>メール）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④他参加者人数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⑤</a:t>
            </a:r>
            <a:r>
              <a:rPr lang="en-US" altLang="ja-JP" sz="2000" dirty="0">
                <a:solidFill>
                  <a:schemeClr val="tx1"/>
                </a:solidFill>
              </a:rPr>
              <a:t>Zoom</a:t>
            </a:r>
            <a:r>
              <a:rPr lang="ja-JP" altLang="en-US" sz="2000" dirty="0">
                <a:solidFill>
                  <a:schemeClr val="tx1"/>
                </a:solidFill>
              </a:rPr>
              <a:t>を使ったことがありますか？</a:t>
            </a: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⑥受講方法の選択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⑦申込理由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</a:rPr>
              <a:t>を</a:t>
            </a:r>
            <a:r>
              <a:rPr lang="ja-JP" altLang="ja-JP" dirty="0">
                <a:solidFill>
                  <a:schemeClr val="tx1"/>
                </a:solidFill>
              </a:rPr>
              <a:t>記入のうえ、下記へお申込みください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</a:t>
            </a:r>
            <a:r>
              <a:rPr lang="ja-JP" altLang="ja-JP" dirty="0" smtClean="0">
                <a:solidFill>
                  <a:schemeClr val="tx1"/>
                </a:solidFill>
              </a:rPr>
              <a:t>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</a:rPr>
              <a:t>連絡</a:t>
            </a:r>
            <a:r>
              <a:rPr lang="ja-JP" altLang="ja-JP" dirty="0">
                <a:solidFill>
                  <a:schemeClr val="tx1"/>
                </a:solidFill>
              </a:rPr>
              <a:t>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 smtClean="0">
                <a:solidFill>
                  <a:schemeClr val="tx1"/>
                </a:solidFill>
              </a:rPr>
              <a:t>問合せ先</a:t>
            </a:r>
            <a:endParaRPr kumimoji="1" lang="en-US" altLang="ja-JP" sz="1977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 smtClean="0">
                <a:solidFill>
                  <a:schemeClr val="tx1"/>
                </a:solidFill>
              </a:rPr>
              <a:t>　人権</a:t>
            </a:r>
            <a:r>
              <a:rPr kumimoji="1" lang="ja-JP" altLang="en-US" sz="1977" dirty="0">
                <a:solidFill>
                  <a:schemeClr val="tx1"/>
                </a:solidFill>
              </a:rPr>
              <a:t>啓発課　男女共同参画推進室　</a:t>
            </a:r>
            <a:endParaRPr kumimoji="1" lang="en-US" altLang="ja-JP" sz="1977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</a:t>
            </a:r>
            <a:r>
              <a:rPr kumimoji="1" lang="ja-JP" altLang="en-US" sz="1977" dirty="0" smtClean="0">
                <a:solidFill>
                  <a:schemeClr val="tx1"/>
                </a:solidFill>
              </a:rPr>
              <a:t>ＴＥＬ</a:t>
            </a:r>
            <a:r>
              <a:rPr kumimoji="1" lang="ja-JP" altLang="en-US" sz="1977" dirty="0">
                <a:solidFill>
                  <a:schemeClr val="tx1"/>
                </a:solidFill>
              </a:rPr>
              <a:t>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 smtClean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 smtClean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 smtClean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63507" y="12475345"/>
            <a:ext cx="4876801" cy="1818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オンライン受講者には講演会の</a:t>
            </a:r>
            <a:r>
              <a:rPr kumimoji="1" lang="en-US" altLang="ja-JP" b="1" dirty="0" smtClean="0"/>
              <a:t>URL</a:t>
            </a:r>
            <a:r>
              <a:rPr kumimoji="1" lang="ja-JP" altLang="en-US" b="1" dirty="0" smtClean="0"/>
              <a:t>と</a:t>
            </a:r>
            <a:r>
              <a:rPr kumimoji="1" lang="en-US" altLang="ja-JP" b="1" dirty="0" smtClean="0"/>
              <a:t>ID</a:t>
            </a:r>
            <a:r>
              <a:rPr kumimoji="1" lang="ja-JP" altLang="en-US" b="1" dirty="0" smtClean="0"/>
              <a:t>・パスワード、オンデマンド配信の受講者には動画視聴用の</a:t>
            </a:r>
            <a:r>
              <a:rPr kumimoji="1" lang="en-US" altLang="ja-JP" b="1" dirty="0" smtClean="0"/>
              <a:t>URL</a:t>
            </a:r>
            <a:r>
              <a:rPr kumimoji="1" lang="ja-JP" altLang="en-US" b="1" dirty="0" smtClean="0"/>
              <a:t>を事前に送信しますので、必ず使用可能なメールアドレスをご記入ください。</a:t>
            </a:r>
            <a:r>
              <a:rPr kumimoji="1" lang="ja-JP" altLang="en-US" dirty="0" smtClean="0"/>
              <a:t>当日の資料も併せて送ります。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8636120" y="14385616"/>
            <a:ext cx="1722807" cy="1699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 smtClean="0"/>
          </a:p>
        </p:txBody>
      </p:sp>
      <p:pic>
        <p:nvPicPr>
          <p:cNvPr id="13" name="図 12" descr="C:\Users\90747\AppData\Local\Microsoft\Windows\INetCache\Content.MSO\62C40841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519" y="14572248"/>
            <a:ext cx="1474007" cy="13720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12271"/>
              </p:ext>
            </p:extLst>
          </p:nvPr>
        </p:nvGraphicFramePr>
        <p:xfrm>
          <a:off x="257907" y="1905718"/>
          <a:ext cx="12107303" cy="7408773"/>
        </p:xfrm>
        <a:graphic>
          <a:graphicData uri="http://schemas.openxmlformats.org/drawingml/2006/table">
            <a:tbl>
              <a:tblPr/>
              <a:tblGrid>
                <a:gridCol w="3449170">
                  <a:extLst>
                    <a:ext uri="{9D8B030D-6E8A-4147-A177-3AD203B41FA5}">
                      <a16:colId xmlns:a16="http://schemas.microsoft.com/office/drawing/2014/main" val="501443068"/>
                    </a:ext>
                  </a:extLst>
                </a:gridCol>
                <a:gridCol w="3448554">
                  <a:extLst>
                    <a:ext uri="{9D8B030D-6E8A-4147-A177-3AD203B41FA5}">
                      <a16:colId xmlns:a16="http://schemas.microsoft.com/office/drawing/2014/main" val="2248861812"/>
                    </a:ext>
                  </a:extLst>
                </a:gridCol>
                <a:gridCol w="854515">
                  <a:extLst>
                    <a:ext uri="{9D8B030D-6E8A-4147-A177-3AD203B41FA5}">
                      <a16:colId xmlns:a16="http://schemas.microsoft.com/office/drawing/2014/main" val="915256739"/>
                    </a:ext>
                  </a:extLst>
                </a:gridCol>
                <a:gridCol w="4355064">
                  <a:extLst>
                    <a:ext uri="{9D8B030D-6E8A-4147-A177-3AD203B41FA5}">
                      <a16:colId xmlns:a16="http://schemas.microsoft.com/office/drawing/2014/main" val="923542294"/>
                    </a:ext>
                  </a:extLst>
                </a:gridCol>
              </a:tblGrid>
              <a:tr h="104762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テーマ　「誰もが働きやすい職場にするために～イクボスによる働き方改革～」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9164"/>
                  </a:ext>
                </a:extLst>
              </a:tr>
              <a:tr h="43201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①参加者氏名・ふりがな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（代表者）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②住所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</a:t>
                      </a:r>
                    </a:p>
                  </a:txBody>
                  <a:tcPr marL="6994" marR="6994" marT="69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796528"/>
                  </a:ext>
                </a:extLst>
              </a:tr>
              <a:tr h="896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948079"/>
                  </a:ext>
                </a:extLst>
              </a:tr>
              <a:tr h="60481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③連絡先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83381"/>
                  </a:ext>
                </a:extLst>
              </a:tr>
              <a:tr h="57561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④他参加者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人数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（代表者含む）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523149"/>
                  </a:ext>
                </a:extLst>
              </a:tr>
              <a:tr h="35640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貴事業所では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Zoom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使った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こと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がありますか？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174193"/>
                  </a:ext>
                </a:extLst>
              </a:tr>
              <a:tr h="6696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１．ある　　　　　　　　　　　　　　　　　　　　　　　２．ない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530845"/>
                  </a:ext>
                </a:extLst>
              </a:tr>
              <a:tr h="35640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⑥受講方法の選択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43257"/>
                  </a:ext>
                </a:extLst>
              </a:tr>
              <a:tr h="8748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１．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オンライン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２．オンデマンド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配信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908522"/>
                  </a:ext>
                </a:extLst>
              </a:tr>
              <a:tr h="35640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⑦申込理由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参考のため、本講演を申し込みされた動機や目的をご記入ください。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879837"/>
                  </a:ext>
                </a:extLst>
              </a:tr>
              <a:tr h="8748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94" marR="6994" marT="69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283734"/>
                  </a:ext>
                </a:extLst>
              </a:tr>
              <a:tr h="36381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講演会当日の通信機器の使用台数は、原則１台でお願いします。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1243</TotalTime>
  <Words>171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メイリオ</vt:lpstr>
      <vt:lpstr>游ゴシック</vt:lpstr>
      <vt:lpstr>Arial</vt:lpstr>
      <vt:lpstr>Calibri</vt:lpstr>
      <vt:lpstr>Times New Roman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冨田 敏裕</cp:lastModifiedBy>
  <cp:revision>145</cp:revision>
  <cp:lastPrinted>2021-09-30T00:38:45Z</cp:lastPrinted>
  <dcterms:created xsi:type="dcterms:W3CDTF">2019-02-05T06:32:55Z</dcterms:created>
  <dcterms:modified xsi:type="dcterms:W3CDTF">2021-10-12T09:17:22Z</dcterms:modified>
</cp:coreProperties>
</file>